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8" r:id="rId2"/>
    <p:sldId id="256" r:id="rId3"/>
    <p:sldId id="316" r:id="rId4"/>
    <p:sldId id="285" r:id="rId5"/>
    <p:sldId id="286" r:id="rId6"/>
    <p:sldId id="293" r:id="rId7"/>
    <p:sldId id="290" r:id="rId8"/>
    <p:sldId id="311" r:id="rId9"/>
    <p:sldId id="312" r:id="rId10"/>
    <p:sldId id="317" r:id="rId11"/>
    <p:sldId id="313" r:id="rId12"/>
    <p:sldId id="314" r:id="rId13"/>
    <p:sldId id="315" r:id="rId14"/>
    <p:sldId id="310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3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3725989-36B0-4E77-A4FD-25094F1A8A69}" type="datetimeFigureOut">
              <a:rPr lang="tr-TR" smtClean="0"/>
              <a:pPr/>
              <a:t>15.06.2023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9B5045-076D-4D33-964A-70A3524AECA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588645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  <p:pic>
        <p:nvPicPr>
          <p:cNvPr id="11" name="İçerik Yer Tutucusu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81"/>
            <a:ext cx="9144000" cy="6842761"/>
          </a:xfrm>
        </p:spPr>
      </p:pic>
      <p:sp>
        <p:nvSpPr>
          <p:cNvPr id="12" name="Metin kutusu 11"/>
          <p:cNvSpPr txBox="1"/>
          <p:nvPr/>
        </p:nvSpPr>
        <p:spPr>
          <a:xfrm>
            <a:off x="19050" y="5366243"/>
            <a:ext cx="9124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2023 – 2024 Eğitim Öğretim Dönemi</a:t>
            </a:r>
          </a:p>
          <a:p>
            <a:pPr algn="ctr"/>
            <a:r>
              <a:rPr lang="tr-TR" sz="2800" b="1" dirty="0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1.Sınıflar Sınıf Belirleme Toplantısına</a:t>
            </a:r>
          </a:p>
          <a:p>
            <a:pPr algn="ctr"/>
            <a:r>
              <a:rPr lang="tr-TR" sz="2800" b="1" smtClean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Hoş Geldiniz</a:t>
            </a:r>
            <a:endParaRPr lang="tr-TR" sz="2800" b="1" dirty="0">
              <a:ln w="6600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6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9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909615"/>
            <a:ext cx="7498080" cy="114300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2)SOSYAL DUYGUSAL GELİŞİM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988840"/>
            <a:ext cx="7920880" cy="4920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İhtiyaçlarını erteleyebilme becerisini ve sabrını geliştirmeliyiz.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Evde ona ait sorumluluklar vermeliyiz.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Sizden ayrı kalma becerisini geliştirmek için güvendiğiniz yakınlarınızla vakit geçirme fırsatı oluşturabilirsiniz.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/>
              <a:t>Öğretmeni ile tanıştırıp, okul süreci hakkında bilgiler vermeliyiz.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5201501"/>
            <a:ext cx="2683654" cy="1780931"/>
          </a:xfrm>
          <a:prstGeom prst="rect">
            <a:avLst/>
          </a:prstGeom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15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9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5576" y="1038833"/>
            <a:ext cx="7498080" cy="998082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3)MOTOR GELİŞİM</a:t>
            </a:r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1926" y="2004434"/>
            <a:ext cx="7498080" cy="5045282"/>
          </a:xfrm>
        </p:spPr>
        <p:txBody>
          <a:bodyPr/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Bedenini rahat kullanabiliyor ve bedensel koordinasyonunu sağlayabiliyor olması gerekmektedir.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Oyun oynama fırsatı,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Düzenli beslenme ve uyku alışkanlığı,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Temel temizlik kuralları,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üyük tuvaletini düzenli yapma ve temizleme alışkanlığı sağlanmalıdır.</a:t>
            </a:r>
          </a:p>
          <a:p>
            <a:endParaRPr lang="tr-T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6338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9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1656" y="999692"/>
            <a:ext cx="7498080" cy="940966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DİL GELİŞİMİ</a:t>
            </a:r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916832"/>
            <a:ext cx="8352928" cy="4800600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Çocuklar okuma yazmaya başlamadan önce konuşmayı ve dinlemeyi öğrenmektedirler. Olayları kronolojik sırayla anlatabiliyor olması, yeterli kelime hazinesine sahip olması, zıt kavramları biliyor olması, bir konuşmayı aktarabiliyor olması gerekmektedir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Hikaye oluşturma ve hikaye tamamlama oyunları oynayabiliriz.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 smtClean="0"/>
              <a:t>Bol </a:t>
            </a:r>
            <a:r>
              <a:rPr lang="tr-TR" sz="2400" dirty="0"/>
              <a:t>bol resimli hikaye kitapları okumalıyız</a:t>
            </a:r>
            <a:r>
              <a:rPr lang="tr-TR" sz="2400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>
                <a:latin typeface="+mj-lt"/>
                <a:cs typeface="Arial" panose="020B0604020202020204" pitchFamily="34" charset="0"/>
              </a:rPr>
              <a:t>Çocuğunuzun çokça gözlemlerde bulunması için ortamlar 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hazırlayınız. </a:t>
            </a:r>
            <a:r>
              <a:rPr lang="tr-TR" sz="2400" dirty="0" err="1" smtClean="0">
                <a:latin typeface="+mj-lt"/>
                <a:cs typeface="Arial" panose="020B0604020202020204" pitchFamily="34" charset="0"/>
              </a:rPr>
              <a:t>Örn</a:t>
            </a:r>
            <a:r>
              <a:rPr lang="tr-TR" sz="2400" dirty="0">
                <a:latin typeface="+mj-lt"/>
                <a:cs typeface="Arial" panose="020B0604020202020204" pitchFamily="34" charset="0"/>
              </a:rPr>
              <a:t>: havaalanı, tren garı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, müze ,hayvanat </a:t>
            </a:r>
            <a:r>
              <a:rPr lang="tr-TR" sz="2400" dirty="0">
                <a:latin typeface="+mj-lt"/>
                <a:cs typeface="Arial" panose="020B0604020202020204" pitchFamily="34" charset="0"/>
              </a:rPr>
              <a:t>bahçesi</a:t>
            </a:r>
            <a:r>
              <a:rPr lang="tr-TR" sz="2400" dirty="0" smtClean="0">
                <a:latin typeface="+mj-lt"/>
                <a:cs typeface="Arial" panose="020B0604020202020204" pitchFamily="34" charset="0"/>
              </a:rPr>
              <a:t>, çiftlik </a:t>
            </a:r>
            <a:r>
              <a:rPr lang="tr-TR" sz="2400" dirty="0">
                <a:latin typeface="+mj-lt"/>
                <a:cs typeface="Arial" panose="020B0604020202020204" pitchFamily="34" charset="0"/>
              </a:rPr>
              <a:t>,fuar gibi…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tr-TR" sz="2400" dirty="0"/>
          </a:p>
          <a:p>
            <a:pPr marL="82296" indent="0" algn="just">
              <a:buNone/>
            </a:pP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84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9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905082"/>
            <a:ext cx="8028384" cy="114300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DİKKAT EL-GÖZ KOORDİNASYONU</a:t>
            </a:r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057400"/>
            <a:ext cx="7498080" cy="4800600"/>
          </a:xfrm>
        </p:spPr>
        <p:txBody>
          <a:bodyPr/>
          <a:lstStyle/>
          <a:p>
            <a:pPr lvl="0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DİKKAT: Bir şeyi anlamanın veya bir şeyi başarmak için organizmanın uyanık ve hazır duruma geçmesidir.</a:t>
            </a:r>
          </a:p>
          <a:p>
            <a:pPr lvl="0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Grupla yapılan etkinliklerde sakin bir şekilde oturma, dinleme ve yönergeleri uygulayabilme bu yeteneğin geliştiğine ait başlıca belirtidir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+mj-lt"/>
                <a:cs typeface="Arial" panose="020B0604020202020204" pitchFamily="34" charset="0"/>
              </a:rPr>
              <a:t>Makas kullanımı, sınırlı boyama ve çizme etkinlikleri yapabiliriz.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+mj-lt"/>
                <a:cs typeface="Arial" panose="020B0604020202020204" pitchFamily="34" charset="0"/>
              </a:rPr>
              <a:t>Dikkat oyunları ve kitaplarına zaman ayırabiliriz.</a:t>
            </a:r>
            <a:endParaRPr lang="tr-TR" sz="2400" dirty="0">
              <a:latin typeface="+mj-lt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tr-T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733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0" y="1340769"/>
            <a:ext cx="8352928" cy="471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76" y="0"/>
            <a:ext cx="918051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098528"/>
            <a:ext cx="9118600" cy="588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06277" y="1239099"/>
            <a:ext cx="8933616" cy="4608512"/>
          </a:xfrm>
        </p:spPr>
        <p:txBody>
          <a:bodyPr>
            <a:no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ÇOCUĞUMU 1. SINIFA NASIL HAZIRLARIM?</a:t>
            </a:r>
            <a:b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Gülşen EREN</a:t>
            </a:r>
            <a:b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Rehberlik Öğretmeni</a:t>
            </a:r>
            <a:endParaRPr lang="tr-T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esktop\cocuk resimleri\bebeler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869" y="2780928"/>
            <a:ext cx="3888432" cy="1806318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1098529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481" y="1927046"/>
            <a:ext cx="8969040" cy="418755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Çocuğumuzun 1.sınıfta yaşayabileceği sorunların en aza inmesi 1. sınıfın güzel anılarla dolu hatırlanması için çocuğumuzu 1. sınıfa hazırlamalıyız.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 ne kadar çocuğun gelişim süreci  kendiliğinden oluşsa da  ,  anne baba  ve öğretmenler olarak  bilinçli, sağlıklı ve bilimsel bir yaklaşımla bu sürece destek olmak gerekmektedir.   NASIL?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-1140"/>
            <a:ext cx="9144000" cy="972690"/>
            <a:chOff x="0" y="40"/>
            <a:chExt cx="5760" cy="39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40"/>
              <a:ext cx="576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49"/>
              <a:ext cx="278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 smtClean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  <a:endParaRPr lang="tr-TR" sz="3600" b="1" kern="1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08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25117" y="1229964"/>
            <a:ext cx="7498080" cy="1143000"/>
          </a:xfrm>
        </p:spPr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Okul Öncesi Dönem;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Çocukların,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aşıtları ile uyumlu olmasını,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Sınıf ve okul kurallarını öğrenerek uymasını,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Öğretmeninin yönergelerine uymasını,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Temel etkinliklerini yapmasını,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Yaşı ölçüsünde öz bakım becerilerini geliştirmesini,</a:t>
            </a:r>
          </a:p>
          <a:p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Ailesinden bağımsız ve mutlu bir şekilde yaşayabilme becerilerini geliştirdiği bir dönemdir.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90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50899" y="1333653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1. Sınıf ise;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050" y="2099264"/>
            <a:ext cx="7498080" cy="3395464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Okula başlama çocuğun yaşamındaki önemli dönüm noktalarından biridir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Öğrenciden; okuma-yazma, temel matematik bilgilerini edinmesi,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Öğretmenleri, sınıf ve okul arkadaşlarıyla uyumlu olması,</a:t>
            </a: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Evde de ödev sorumluluklarını yapmasının beklendiği bir dönemdir. </a:t>
            </a:r>
          </a:p>
          <a:p>
            <a:pPr marL="82296" indent="0">
              <a:buNone/>
            </a:pPr>
            <a:endParaRPr lang="tr-T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54" y="4581128"/>
            <a:ext cx="2176580" cy="21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031"/>
            <a:ext cx="9144000" cy="599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2048" y="1628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İLKOKULA BAŞLARKEN…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4724" y="2492896"/>
            <a:ext cx="6552728" cy="3456384"/>
          </a:xfrm>
        </p:spPr>
        <p:txBody>
          <a:bodyPr/>
          <a:lstStyle/>
          <a:p>
            <a:pPr marL="82296" indent="0">
              <a:buNone/>
            </a:pPr>
            <a:endParaRPr lang="tr-TR" dirty="0" smtClean="0"/>
          </a:p>
          <a:p>
            <a:pPr marL="82296" indent="0" algn="just"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Okula başlama, zihinsel, bedensel, duygusal ve sosyal açıdan bir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«Hazırlıklı oluşu» 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gerektirir.</a:t>
            </a:r>
          </a:p>
          <a:p>
            <a:pPr marL="82296" indent="0" algn="just">
              <a:buNone/>
            </a:pP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6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914400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2861" y="824187"/>
            <a:ext cx="749808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«Hazırlıklı Oluş» için;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2861" y="2083605"/>
            <a:ext cx="7944727" cy="4998275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1)	Zihinsel Gelişim</a:t>
            </a:r>
          </a:p>
          <a:p>
            <a:pPr marL="82296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2)	Sosyal ve Duygusal Gelişim</a:t>
            </a:r>
          </a:p>
          <a:p>
            <a:pPr marL="82296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3)	Motor Gelişim</a:t>
            </a:r>
          </a:p>
          <a:p>
            <a:pPr marL="82296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4)	Dil gelişimi</a:t>
            </a:r>
          </a:p>
          <a:p>
            <a:pPr marL="82296" indent="0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5)	Dikkat ve el-göz koordinasyonu</a:t>
            </a:r>
          </a:p>
          <a:p>
            <a:pPr marL="82296" indent="0">
              <a:buNone/>
            </a:pPr>
            <a:endParaRPr lang="tr-TR" dirty="0"/>
          </a:p>
        </p:txBody>
      </p:sp>
      <p:pic>
        <p:nvPicPr>
          <p:cNvPr id="4" name="Picture 5" descr="MCj039674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340" y="4997521"/>
            <a:ext cx="1519340" cy="17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Cj039674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981564"/>
            <a:ext cx="164306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9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9" y="0"/>
            <a:ext cx="9118600" cy="69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8858" y="1096340"/>
            <a:ext cx="7498080" cy="50102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ZİHİNSEL GELİŞİM</a:t>
            </a:r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2091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Görsel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işitsel algılama yeteneği, algıladıklarını hafızada tutabilme, mantıklı düşünebilme, neden sonuç ilişkisini kurabilme ve yeterli kavram bilgisine sahip olmasıdır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+mj-lt"/>
                <a:cs typeface="Arial" panose="020B0604020202020204" pitchFamily="34" charset="0"/>
              </a:rPr>
              <a:t>Nesneler </a:t>
            </a:r>
            <a:r>
              <a:rPr lang="tr-TR" sz="2800" dirty="0">
                <a:latin typeface="+mj-lt"/>
                <a:cs typeface="Arial" panose="020B0604020202020204" pitchFamily="34" charset="0"/>
              </a:rPr>
              <a:t>arasında benzerlik ve farklılıkları bulma oyunları oynayabiliriz</a:t>
            </a:r>
            <a:r>
              <a:rPr lang="tr-TR" sz="28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+mj-lt"/>
                <a:cs typeface="Arial" panose="020B0604020202020204" pitchFamily="34" charset="0"/>
              </a:rPr>
              <a:t>Nesneleri sayma, artan/eksilen nesneleri sayma oyunları oynayabiliriz.</a:t>
            </a:r>
          </a:p>
          <a:p>
            <a:pPr marL="82296" indent="0" algn="just">
              <a:buNone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cocuk resimleri\child-clip-art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380856"/>
            <a:ext cx="2311225" cy="1477144"/>
          </a:xfrm>
          <a:prstGeom prst="rect">
            <a:avLst/>
          </a:prstGeom>
          <a:noFill/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10791" y="-27420"/>
            <a:ext cx="9144000" cy="971550"/>
            <a:chOff x="0" y="0"/>
            <a:chExt cx="5760" cy="43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42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Resim" descr="Spring-Sun-Powerpoint-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98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3" y="987149"/>
            <a:ext cx="7498080" cy="697049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2)SOSYAL DUYGUSAL GELİŞİM</a:t>
            </a:r>
            <a:endParaRPr lang="tr-T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684198"/>
            <a:ext cx="8208912" cy="5000442"/>
          </a:xfrm>
        </p:spPr>
        <p:txBody>
          <a:bodyPr>
            <a:normAutofit/>
          </a:bodyPr>
          <a:lstStyle/>
          <a:p>
            <a:pPr lvl="0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6 -7 yaşında okula başlayacak olan çocuğun öncelikle yeterli özgüvene sahip olması gereklidir. Bunun için anne baba ile güvenli ilişki kurmuş olması ve güvenli bir ayrılığı başarabiliyor olması gerekmektedir.</a:t>
            </a:r>
          </a:p>
          <a:p>
            <a:pPr lvl="0"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Sorumluluk alabilmesi, yaşıtlarıyla rahat sosyal ilişkiler kurabilmesi ve bu ilişkiyi sağlıklı bir şekilde sürdürebilmesi gereklidir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400" dirty="0"/>
              <a:t>Yaşıtlarıyla sosyal ilişkilere girebileceği ortamlara girmesi için fırsatlar yaratabiliriz</a:t>
            </a:r>
            <a:r>
              <a:rPr lang="tr-TR" sz="2400" dirty="0" smtClean="0"/>
              <a:t>.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tr-TR" sz="2400" dirty="0"/>
              <a:t>Kendi ihtiyaçlarını karşılayabilmesi için fırsatlar verilmeli kişisel sorumluluklarını yerine getirmesi sağlanmalıdır.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tr-TR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0"/>
            <a:ext cx="9144000" cy="971550"/>
            <a:chOff x="0" y="0"/>
            <a:chExt cx="5760" cy="436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0" y="0"/>
              <a:ext cx="5760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"/>
            <a:stretch>
              <a:fillRect/>
            </a:stretch>
          </p:blipFill>
          <p:spPr bwMode="auto">
            <a:xfrm>
              <a:off x="12" y="49"/>
              <a:ext cx="1190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02" b="66772"/>
            <a:stretch>
              <a:fillRect/>
            </a:stretch>
          </p:blipFill>
          <p:spPr bwMode="auto">
            <a:xfrm>
              <a:off x="385" y="0"/>
              <a:ext cx="2789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07" y="103"/>
              <a:ext cx="1697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tr-TR" sz="3600" b="1" kern="10" dirty="0">
                  <a:solidFill>
                    <a:srgbClr val="FFFFFF"/>
                  </a:solidFill>
                  <a:cs typeface="Arial" panose="020B0604020202020204" pitchFamily="34" charset="0"/>
                </a:rPr>
                <a:t>TED EGE KOLEJİ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054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1649</TotalTime>
  <Words>545</Words>
  <Application>Microsoft Office PowerPoint</Application>
  <PresentationFormat>Ekran Gösterisi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Gill Sans MT</vt:lpstr>
      <vt:lpstr>Verdana</vt:lpstr>
      <vt:lpstr>Wingdings</vt:lpstr>
      <vt:lpstr>Wingdings 2</vt:lpstr>
      <vt:lpstr>Gündönümü</vt:lpstr>
      <vt:lpstr>PowerPoint Sunusu</vt:lpstr>
      <vt:lpstr> ÇOCUĞUMU 1. SINIFA NASIL HAZIRLARIM?    Gülşen EREN Rehberlik Öğretmeni</vt:lpstr>
      <vt:lpstr>PowerPoint Sunusu</vt:lpstr>
      <vt:lpstr>Okul Öncesi Dönem;</vt:lpstr>
      <vt:lpstr>1. Sınıf ise; </vt:lpstr>
      <vt:lpstr>İLKOKULA BAŞLARKEN…</vt:lpstr>
      <vt:lpstr>«Hazırlıklı Oluş» için;</vt:lpstr>
      <vt:lpstr>1) ZİHİNSEL GELİŞİM</vt:lpstr>
      <vt:lpstr>2)SOSYAL DUYGUSAL GELİŞİM</vt:lpstr>
      <vt:lpstr>2)SOSYAL DUYGUSAL GELİŞİM</vt:lpstr>
      <vt:lpstr>3)MOTOR GELİŞİM</vt:lpstr>
      <vt:lpstr>4) DİL GELİŞİMİ</vt:lpstr>
      <vt:lpstr>5) DİKKAT EL-GÖZ KOORDİNASYONU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Microsoft hesabı</cp:lastModifiedBy>
  <cp:revision>115</cp:revision>
  <dcterms:created xsi:type="dcterms:W3CDTF">2012-05-03T08:37:18Z</dcterms:created>
  <dcterms:modified xsi:type="dcterms:W3CDTF">2023-06-15T12:45:54Z</dcterms:modified>
</cp:coreProperties>
</file>